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7" r:id="rId6"/>
    <p:sldId id="268" r:id="rId7"/>
    <p:sldId id="269" r:id="rId8"/>
    <p:sldId id="270" r:id="rId9"/>
    <p:sldId id="273" r:id="rId10"/>
    <p:sldId id="271" r:id="rId11"/>
    <p:sldId id="272" r:id="rId12"/>
    <p:sldId id="260" r:id="rId13"/>
    <p:sldId id="274" r:id="rId14"/>
    <p:sldId id="276" r:id="rId15"/>
    <p:sldId id="275" r:id="rId16"/>
    <p:sldId id="281" r:id="rId17"/>
    <p:sldId id="277" r:id="rId18"/>
    <p:sldId id="278" r:id="rId19"/>
    <p:sldId id="279" r:id="rId20"/>
    <p:sldId id="280" r:id="rId21"/>
    <p:sldId id="263" r:id="rId22"/>
    <p:sldId id="264" r:id="rId23"/>
    <p:sldId id="265" r:id="rId24"/>
    <p:sldId id="266" r:id="rId25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36F7-92B9-9D1C-46DF-CE9774E1B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4B2ED7-21D3-03B6-CD79-F00005BE8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08EAB-534A-675F-E639-54ACCCE9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932C6-9ED2-CD38-D6D1-686A87A3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E14A5-0909-FED5-7968-1C635C9C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8482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3FCDC-0B45-1508-D5D5-3C70ACDE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D750C-F68D-0BDB-8583-4E8FFBD10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DC48C-DC24-A80D-5D57-A010768B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B5FFC-838C-BB57-AAA3-B24AB9089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B6D4-FB94-64E9-8A78-53F8A6F9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23096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97E8B4-01BD-7CAE-4C3E-AAC637DB4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B67F1-11AC-CFC1-2816-E38C6D38D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40CEB-C1B0-0B90-1FA3-521275AB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C9839-113A-E3A8-CA34-3A5D3A3A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2915-BC9F-DCEC-FB02-16496A0F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413322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9E2C-ED26-E33B-AF0B-F64B255A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23F94-CA30-855B-AC12-8C18351EB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89A7E-7DD1-26CA-4A29-EE77DB3D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D9CB3-D775-1316-C532-BC5209E8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21CCF-740D-B53A-514C-DC29B032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11984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7838-C13F-EA4D-4E22-0F64B526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C7C25-1A0A-7380-5DCB-C0B9CE57F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7028-6F84-C828-15F7-CBF35F9A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B3985-B5E1-D03C-DB7E-785F2CF6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C9A4A-1F60-EB98-6E0A-7BD78CD3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56685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62D9-B75B-E61B-243D-F62EBE3E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8C25F-C27F-AED1-BD4C-01AD32EC9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DFBC0-0AA3-0DB8-A54A-6363D98EE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577B-B5CF-47CE-F866-6625F98E4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76CD3-0481-6070-00B2-370AC95E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E8CFD-57FE-F459-C236-450F8C5A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77914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B6C8-D616-800C-CA59-799A569F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C402B-6B88-54ED-1298-D30F81A78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0CC82-3F45-EE13-4DA8-6F2E4C168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F8D08-3967-117D-4CF9-8F709708A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77499-624B-E5D3-DE36-8192FFD5C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A0DCBD-6B16-3D5E-1F58-40A91AEF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202B1-ED06-054E-F446-A49FC786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443350-91D3-97BE-417A-30D47B24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6157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4421-CAA6-5076-67B7-21CF6CEF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D10DC-4DB8-EAD8-9426-EBA845FC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407EA-7F8D-6205-A149-6CB17379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A8EBB-36F2-A163-F652-908C3844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90050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A2809-98A6-4312-AC87-1470CE02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AC0BC-ADC0-0E13-A9C8-28FE838F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CBDD6-6CFE-DB80-9A0C-DFD4F859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411258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16FC-FF33-484B-C0CC-13B2ADED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DE8F5-21DC-228D-1353-842F737CD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39CC4-4D35-AB2E-2F3B-440C83F1C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61E32-EF7F-C795-C820-91014360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B6BCA-72E0-843E-46D6-C5850A83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0A736-E400-585E-337A-8890A29E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40941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C28A-777D-36D9-D253-517DEFB3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F3381E-3966-98F9-EFE3-9FA2862ED1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C0412-CFE8-DE6B-B118-8DB90D8C2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F5A71-D83C-EB65-8548-BBF3EFB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DDD79-E424-2814-EBBB-F0160ED0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C5BFB-0977-D29E-B16E-B6361D47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74939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5AE0C5-C13F-35C8-C1A2-BC762E8BE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8991D-AE09-37F8-D0EB-AAFF49A01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E0DDB-C519-09DE-BD6B-4CC3CBF5D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929E7-BB8C-BC45-9D98-643F4B592403}" type="datetimeFigureOut">
              <a:rPr lang="en-BG" smtClean="0"/>
              <a:t>7.06.22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593A9-F08A-3DB4-C706-36F7697AA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8312F-1495-9B0B-AFA2-C749ABE5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5BB9-9958-EA48-9ABB-7F320D5D242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51279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CE4A-D418-8DEE-BF60-2BEC993D65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литературноисторически портрета </a:t>
            </a:r>
            <a:b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b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</a:t>
            </a:r>
            <a:b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(Боян Пенев и Георги Константинов)</a:t>
            </a:r>
            <a:endParaRPr lang="en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A5645-DC7F-1CDC-1D09-6D41C0CB5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 лектория по проект „Дигитална библиотека „Българска литературна критика“, финансиран от ФНИ с дог. </a:t>
            </a:r>
            <a:r>
              <a:rPr 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№ КП-06-ОПР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05/11 от 17.12.2012</a:t>
            </a:r>
            <a:endParaRPr lang="en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14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D866-73D8-2443-5BD2-26BBD86C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културното влияние на българските църковни книги в Русия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1FB839-9771-6684-F123-E50A8FC75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75825"/>
            <a:ext cx="10515600" cy="3850938"/>
          </a:xfrm>
        </p:spPr>
      </p:pic>
    </p:spTree>
    <p:extLst>
      <p:ext uri="{BB962C8B-B14F-4D97-AF65-F5344CB8AC3E}">
        <p14:creationId xmlns:p14="http://schemas.microsoft.com/office/powerpoint/2010/main" val="66795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C6AF-6E5C-2324-332A-C2FF6F05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заместването на гръцкото духовенство и богослужение с българско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77F05-CFAE-CCE6-F231-BF0587A1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48694"/>
            <a:ext cx="10515600" cy="3505200"/>
          </a:xfrm>
        </p:spPr>
      </p:pic>
    </p:spTree>
    <p:extLst>
      <p:ext uri="{BB962C8B-B14F-4D97-AF65-F5344CB8AC3E}">
        <p14:creationId xmlns:p14="http://schemas.microsoft.com/office/powerpoint/2010/main" val="2773652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2503-C164-3CFD-DD81-41C1D3C1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преподаването на говорим български език и усвояването на чуждите езици през родния</a:t>
            </a:r>
            <a:b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(Боян Пенев)</a:t>
            </a:r>
            <a:endParaRPr lang="en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3A9C6C-DABC-0399-6935-7634B5A1C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067" y="2117343"/>
            <a:ext cx="7813319" cy="4059619"/>
          </a:xfrm>
        </p:spPr>
      </p:pic>
    </p:spTree>
    <p:extLst>
      <p:ext uri="{BB962C8B-B14F-4D97-AF65-F5344CB8AC3E}">
        <p14:creationId xmlns:p14="http://schemas.microsoft.com/office/powerpoint/2010/main" val="2021368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2671-2E8D-9707-EBE7-00E82155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светско съдържание и новобългарски език на обучение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AF3F0-1276-BEB8-1193-771F844BD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21745"/>
            <a:ext cx="10515600" cy="3159098"/>
          </a:xfrm>
        </p:spPr>
      </p:pic>
    </p:spTree>
    <p:extLst>
      <p:ext uri="{BB962C8B-B14F-4D97-AF65-F5344CB8AC3E}">
        <p14:creationId xmlns:p14="http://schemas.microsoft.com/office/powerpoint/2010/main" val="186996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4910F-FA6A-BDF8-E21B-73788D7D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практическа ориентация на обучението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8713F0-0AF2-1BC1-916E-72ADF3E61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50870"/>
            <a:ext cx="10515600" cy="2700848"/>
          </a:xfrm>
        </p:spPr>
      </p:pic>
    </p:spTree>
    <p:extLst>
      <p:ext uri="{BB962C8B-B14F-4D97-AF65-F5344CB8AC3E}">
        <p14:creationId xmlns:p14="http://schemas.microsoft.com/office/powerpoint/2010/main" val="534124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A443-6196-C965-B6A8-4B58F7A0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независимостта на училищата от духовниците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1C68C-41BD-9176-7868-0F0974D96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4448"/>
            <a:ext cx="10515600" cy="4093691"/>
          </a:xfrm>
        </p:spPr>
      </p:pic>
    </p:spTree>
    <p:extLst>
      <p:ext uri="{BB962C8B-B14F-4D97-AF65-F5344CB8AC3E}">
        <p14:creationId xmlns:p14="http://schemas.microsoft.com/office/powerpoint/2010/main" val="370568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6109-80EA-766A-BE1D-4115A3D8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Априлов със стратегическа образователна програма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EC0E70-F175-BAF7-347F-1C4897D7F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0241"/>
            <a:ext cx="10515600" cy="3402105"/>
          </a:xfrm>
        </p:spPr>
      </p:pic>
    </p:spTree>
    <p:extLst>
      <p:ext uri="{BB962C8B-B14F-4D97-AF65-F5344CB8AC3E}">
        <p14:creationId xmlns:p14="http://schemas.microsoft.com/office/powerpoint/2010/main" val="401441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FB24-0A54-0502-5B7F-53F699E2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старобългарското наречие като основа на писмения литературен език 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70058E-273E-1525-A951-CD33D6D61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369" y="1825625"/>
            <a:ext cx="8611261" cy="4351338"/>
          </a:xfrm>
        </p:spPr>
      </p:pic>
    </p:spTree>
    <p:extLst>
      <p:ext uri="{BB962C8B-B14F-4D97-AF65-F5344CB8AC3E}">
        <p14:creationId xmlns:p14="http://schemas.microsoft.com/office/powerpoint/2010/main" val="2341594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E8E7-3B0A-9A5E-963C-848F17C9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юса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(голямата носовка) и превода на светите книги на старобългарски език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E3D604-AE8F-B94E-52F8-7BA92DB17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42474"/>
            <a:ext cx="10515600" cy="2717639"/>
          </a:xfrm>
        </p:spPr>
      </p:pic>
    </p:spTree>
    <p:extLst>
      <p:ext uri="{BB962C8B-B14F-4D97-AF65-F5344CB8AC3E}">
        <p14:creationId xmlns:p14="http://schemas.microsoft.com/office/powerpoint/2010/main" val="298538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2D21-AFB8-26A1-888C-0CD550C4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членната форма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D0AC3-85DE-DC33-5FA8-B48946689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565" y="1825625"/>
            <a:ext cx="9544870" cy="4351338"/>
          </a:xfrm>
        </p:spPr>
      </p:pic>
    </p:spTree>
    <p:extLst>
      <p:ext uri="{BB962C8B-B14F-4D97-AF65-F5344CB8AC3E}">
        <p14:creationId xmlns:p14="http://schemas.microsoft.com/office/powerpoint/2010/main" val="772155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D6E4-B6EA-DAD7-A467-C249157D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 лектория по проект „Дигитална библиотека „Българска литературна критика“</a:t>
            </a:r>
            <a:endParaRPr lang="en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B1C640-F81E-42E2-F1E1-79126DFDB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152" y="2130060"/>
            <a:ext cx="2516332" cy="2507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13C08-A9A4-641B-A2A7-156E750B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099" y="2040082"/>
            <a:ext cx="2647084" cy="264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BABB8-2E43-8502-46B3-6D33AD71D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662" y="5076550"/>
            <a:ext cx="5094020" cy="129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E159B-5223-FFCB-CDFE-0792E179C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468" y="1785520"/>
            <a:ext cx="2836388" cy="292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5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8F9-EE74-7602-4F30-F598CF40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членната форма като жива говорна практика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D9E28-5545-4E8D-0895-6275B5FB0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1598"/>
            <a:ext cx="10515600" cy="3779391"/>
          </a:xfrm>
        </p:spPr>
      </p:pic>
    </p:spTree>
    <p:extLst>
      <p:ext uri="{BB962C8B-B14F-4D97-AF65-F5344CB8AC3E}">
        <p14:creationId xmlns:p14="http://schemas.microsoft.com/office/powerpoint/2010/main" val="229313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0B9A6-E4D7-93B5-6207-F79BEFE4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Историческото писмо на Юрий Венелин до Васил Априлов от 27 септ. 1837 (Георги Константинов)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B1FC5F-7EDC-202B-E735-F44ACB4BD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789" y="1825625"/>
            <a:ext cx="9754421" cy="4351338"/>
          </a:xfrm>
        </p:spPr>
      </p:pic>
    </p:spTree>
    <p:extLst>
      <p:ext uri="{BB962C8B-B14F-4D97-AF65-F5344CB8AC3E}">
        <p14:creationId xmlns:p14="http://schemas.microsoft.com/office/powerpoint/2010/main" val="3219977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D6FC-D0DA-9FEC-1C0F-4ED736C8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Габрово и габровци (Георги Константинов)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A03C13-1060-8A53-A810-0510FCDEE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133" y="2339439"/>
            <a:ext cx="10698667" cy="3267793"/>
          </a:xfrm>
        </p:spPr>
      </p:pic>
    </p:spTree>
    <p:extLst>
      <p:ext uri="{BB962C8B-B14F-4D97-AF65-F5344CB8AC3E}">
        <p14:creationId xmlns:p14="http://schemas.microsoft.com/office/powerpoint/2010/main" val="1214067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2339-FD8F-A351-E4A5-4251DBBC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обучението на говорим български език (Георги Константинов)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68D19-A705-3154-D53A-0387B808B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53591"/>
            <a:ext cx="10515600" cy="3095406"/>
          </a:xfrm>
        </p:spPr>
      </p:pic>
    </p:spTree>
    <p:extLst>
      <p:ext uri="{BB962C8B-B14F-4D97-AF65-F5344CB8AC3E}">
        <p14:creationId xmlns:p14="http://schemas.microsoft.com/office/powerpoint/2010/main" val="3025428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D02F-F18D-BE41-9CBD-60B04BE4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завръщането в родината (Георги Константинов)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F439F-FB79-58B0-6D51-D7FF33705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521" y="1825625"/>
            <a:ext cx="9896957" cy="4351338"/>
          </a:xfrm>
        </p:spPr>
      </p:pic>
    </p:spTree>
    <p:extLst>
      <p:ext uri="{BB962C8B-B14F-4D97-AF65-F5344CB8AC3E}">
        <p14:creationId xmlns:p14="http://schemas.microsoft.com/office/powerpoint/2010/main" val="408338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AC3D-3231-71DF-26C4-C2FD1DFD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Посвещава се на 140-годишнината </a:t>
            </a:r>
            <a:r>
              <a:rPr lang="bg-BG">
                <a:latin typeface="Times New Roman" panose="02020603050405020304" pitchFamily="18" charset="0"/>
                <a:cs typeface="Times New Roman" panose="02020603050405020304" pitchFamily="18" charset="0"/>
              </a:rPr>
              <a:t>от рождението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Боян Пенев и 120-годишнината от рождението на Георги Константинов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8E1BBA-6591-F435-9F7B-116167B60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8000"/>
            <a:ext cx="3255654" cy="33740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3506A-9351-F387-61D8-25BB19F32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5" y="2036952"/>
            <a:ext cx="3564739" cy="44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4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5CD6-EFF9-B17B-88FB-95500697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литературноисторически портрета </a:t>
            </a:r>
            <a:b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b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</a:t>
            </a:r>
            <a:b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(Боян Пенев и Георги Константинов)</a:t>
            </a:r>
            <a:endParaRPr lang="en-BG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36F13B-D2F8-FC05-C089-157CEB036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143" y="2141537"/>
            <a:ext cx="301478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B7450-BD62-DD93-463F-464EBC01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166" y="2141538"/>
            <a:ext cx="2876918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C8C440-CC17-073E-F943-AA4756916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113" y="2192970"/>
            <a:ext cx="2701774" cy="42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3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F9A2-3B1B-D85D-176E-A9766FEC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Османските реформи и българското образование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340C29-5EDD-1D52-D406-BFD3F4BCE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37346"/>
            <a:ext cx="10515600" cy="2727896"/>
          </a:xfrm>
        </p:spPr>
      </p:pic>
    </p:spTree>
    <p:extLst>
      <p:ext uri="{BB962C8B-B14F-4D97-AF65-F5344CB8AC3E}">
        <p14:creationId xmlns:p14="http://schemas.microsoft.com/office/powerpoint/2010/main" val="131458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EBB5-2929-5B68-2C35-69570741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Априлов и Палаузов до Габровската община за решението си да учредят училище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(Боян Пенев)</a:t>
            </a:r>
            <a:r>
              <a:rPr lang="bg-BG" dirty="0"/>
              <a:t> 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1B4EE7-64BC-7DF2-8264-FD18A711A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60405"/>
            <a:ext cx="10515600" cy="3081777"/>
          </a:xfrm>
        </p:spPr>
      </p:pic>
    </p:spTree>
    <p:extLst>
      <p:ext uri="{BB962C8B-B14F-4D97-AF65-F5344CB8AC3E}">
        <p14:creationId xmlns:p14="http://schemas.microsoft.com/office/powerpoint/2010/main" val="16367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A4F6-BA04-11A1-784D-C7BC5E1D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българите и тяхното право на народностно и европейско самочувствие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BF2D06-97EF-9D55-1144-954EC015A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66852"/>
            <a:ext cx="10515600" cy="3068883"/>
          </a:xfrm>
        </p:spPr>
      </p:pic>
    </p:spTree>
    <p:extLst>
      <p:ext uri="{BB962C8B-B14F-4D97-AF65-F5344CB8AC3E}">
        <p14:creationId xmlns:p14="http://schemas.microsoft.com/office/powerpoint/2010/main" val="389502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4FCB-6952-EB1E-8958-481B48D6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връзката между (липсата на) народностното самочувствие и образованието (Боян Пенев)</a:t>
            </a:r>
            <a:r>
              <a:rPr lang="bg-BG" dirty="0"/>
              <a:t>  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5C6C1-0E8D-4C41-6CCA-EBFF935E4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94864"/>
            <a:ext cx="10515600" cy="3412860"/>
          </a:xfrm>
        </p:spPr>
      </p:pic>
    </p:spTree>
    <p:extLst>
      <p:ext uri="{BB962C8B-B14F-4D97-AF65-F5344CB8AC3E}">
        <p14:creationId xmlns:p14="http://schemas.microsoft.com/office/powerpoint/2010/main" val="213745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A7DA-8BA5-F07F-DAE5-A18DAD6F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Априлов за превода на книги на български език (Боян Пенев)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4524DD-5A18-2C17-9531-CA2A687E3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571" y="1825625"/>
            <a:ext cx="7318858" cy="4351338"/>
          </a:xfrm>
        </p:spPr>
      </p:pic>
    </p:spTree>
    <p:extLst>
      <p:ext uri="{BB962C8B-B14F-4D97-AF65-F5344CB8AC3E}">
        <p14:creationId xmlns:p14="http://schemas.microsoft.com/office/powerpoint/2010/main" val="17839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354</Words>
  <Application>Microsoft Macintosh PowerPoint</Application>
  <PresentationFormat>Widescreen</PresentationFormat>
  <Paragraphs>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Два литературноисторически портрета  на  Васил Априлов (Боян Пенев и Георги Константинов)</vt:lpstr>
      <vt:lpstr>Втора лектория по проект „Дигитална библиотека „Българска литературна критика“</vt:lpstr>
      <vt:lpstr>Посвещава се на 140-годишнината от рождението на Боян Пенев и 120-годишнината от рождението на Георги Константинов</vt:lpstr>
      <vt:lpstr>Два литературноисторически портрета  на  Васил Априлов (Боян Пенев и Георги Константинов)</vt:lpstr>
      <vt:lpstr>Васил Априлов за Османските реформи и българското образование (Боян Пенев)</vt:lpstr>
      <vt:lpstr>Априлов и Палаузов до Габровската община за решението си да учредят училище  (Боян Пенев) </vt:lpstr>
      <vt:lpstr>Васил Априлов за българите и тяхното право на народностно и европейско самочувствие (Боян Пенев)</vt:lpstr>
      <vt:lpstr>Васил Априлов за връзката между (липсата на) народностното самочувствие и образованието (Боян Пенев)  </vt:lpstr>
      <vt:lpstr>Васил Априлов за превода на книги на български език (Боян Пенев)</vt:lpstr>
      <vt:lpstr>Васил Априлов за културното влияние на българските църковни книги в Русия (Боян Пенев)</vt:lpstr>
      <vt:lpstr>Васил Априлов за заместването на гръцкото духовенство и богослужение с българско  (Боян Пенев)</vt:lpstr>
      <vt:lpstr>Васил Априлов за преподаването на говорим български език и усвояването на чуждите езици през родния (Боян Пенев)</vt:lpstr>
      <vt:lpstr>Васил Априлов за светско съдържание и новобългарски език на обучение (Боян Пенев)</vt:lpstr>
      <vt:lpstr>Васил Априлов за практическа ориентация на обучението (Боян Пенев)</vt:lpstr>
      <vt:lpstr>Васил Априлов за независимостта на училищата от духовниците (Боян Пенев)</vt:lpstr>
      <vt:lpstr>Априлов със стратегическа образователна програма</vt:lpstr>
      <vt:lpstr>Васил Априлов за старобългарското наречие като основа на писмения литературен език </vt:lpstr>
      <vt:lpstr>Васил Априлов за юса (голямата носовка) и превода на светите книги на старобългарски език (Боян Пенев)</vt:lpstr>
      <vt:lpstr>Васил Априлов за членната форма  (Боян Пенев)</vt:lpstr>
      <vt:lpstr>Васил Априлов за членната форма като жива говорна практика (Боян Пенев)</vt:lpstr>
      <vt:lpstr>Историческото писмо на Юрий Венелин до Васил Априлов от 27 септ. 1837 (Георги Константинов)</vt:lpstr>
      <vt:lpstr>Васил Априлов за Габрово и габровци (Георги Константинов)</vt:lpstr>
      <vt:lpstr>Васил Априлов за обучението на говорим български език (Георги Константинов)</vt:lpstr>
      <vt:lpstr>Васил Априлов за завръщането в родината (Георги Константинов)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Два литературноисторически портрета  на  Васил Априлов (Боян Пенев и Георги Константинов)</dc:title>
  <dc:creator>Александра Антонова</dc:creator>
  <cp:lastModifiedBy>Александра Антонова</cp:lastModifiedBy>
  <cp:revision>37</cp:revision>
  <dcterms:created xsi:type="dcterms:W3CDTF">2022-05-31T11:01:38Z</dcterms:created>
  <dcterms:modified xsi:type="dcterms:W3CDTF">2022-06-07T08:01:24Z</dcterms:modified>
</cp:coreProperties>
</file>